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Geist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Geist-bold.fntdata"/><Relationship Id="rId16" Type="http://schemas.openxmlformats.org/officeDocument/2006/relationships/font" Target="fonts/Geis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9873955f29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9873955f29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9873955f29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9873955f29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9873955f29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9873955f29_1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8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11" Type="http://schemas.openxmlformats.org/officeDocument/2006/relationships/image" Target="../media/image15.png"/><Relationship Id="rId10" Type="http://schemas.openxmlformats.org/officeDocument/2006/relationships/image" Target="../media/image45.png"/><Relationship Id="rId9" Type="http://schemas.openxmlformats.org/officeDocument/2006/relationships/image" Target="../media/image44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/>
          <p:nvPr/>
        </p:nvSpPr>
        <p:spPr>
          <a:xfrm>
            <a:off x="793790" y="2555558"/>
            <a:ext cx="7556421" cy="1474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b="1" i="0" lang="en-US" sz="445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Optimizing Neural Network Weights</a:t>
            </a:r>
            <a:endParaRPr b="0" i="0" sz="4450" u="none" cap="none" strike="noStrike"/>
          </a:p>
        </p:txBody>
      </p:sp>
      <p:sp>
        <p:nvSpPr>
          <p:cNvPr id="54" name="Google Shape;54;p12"/>
          <p:cNvSpPr/>
          <p:nvPr/>
        </p:nvSpPr>
        <p:spPr>
          <a:xfrm>
            <a:off x="793790" y="4120515"/>
            <a:ext cx="5671661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Using Particle Swarm Optimization (PSO)</a:t>
            </a:r>
            <a:endParaRPr b="0" i="0" sz="2200" u="none" cap="none" strike="noStrike"/>
          </a:p>
        </p:txBody>
      </p:sp>
      <p:sp>
        <p:nvSpPr>
          <p:cNvPr id="55" name="Google Shape;55;p12"/>
          <p:cNvSpPr/>
          <p:nvPr/>
        </p:nvSpPr>
        <p:spPr>
          <a:xfrm>
            <a:off x="793790" y="4829175"/>
            <a:ext cx="75564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Kevin Shah 231070060 (Computer Engineering)</a:t>
            </a:r>
            <a:endParaRPr b="0" i="0" sz="1750" u="none" cap="none" strike="noStrike"/>
          </a:p>
        </p:txBody>
      </p:sp>
      <p:sp>
        <p:nvSpPr>
          <p:cNvPr id="56" name="Google Shape;56;p12"/>
          <p:cNvSpPr/>
          <p:nvPr/>
        </p:nvSpPr>
        <p:spPr>
          <a:xfrm>
            <a:off x="793790" y="5379125"/>
            <a:ext cx="75564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Viraj Vora 231070078 (Computer Engineering)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/>
          <p:nvPr/>
        </p:nvSpPr>
        <p:spPr>
          <a:xfrm>
            <a:off x="747540" y="394191"/>
            <a:ext cx="9205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b="1" lang="en-US" sz="445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Results(small dataset)</a:t>
            </a:r>
            <a:endParaRPr b="0" i="0" sz="4450" u="none" cap="none" strike="noStrike"/>
          </a:p>
        </p:txBody>
      </p:sp>
      <p:pic>
        <p:nvPicPr>
          <p:cNvPr id="225" name="Google Shape;2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5125" y="7492500"/>
            <a:ext cx="1885275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937" y="1424091"/>
            <a:ext cx="10336531" cy="6500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778390" y="377066"/>
            <a:ext cx="9205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b="1" lang="en-US" sz="445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Results(large dataset)</a:t>
            </a:r>
            <a:endParaRPr b="0" i="0" sz="4450" u="none" cap="none" strike="noStrike"/>
          </a:p>
        </p:txBody>
      </p:sp>
      <p:pic>
        <p:nvPicPr>
          <p:cNvPr id="233" name="Google Shape;2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5125" y="7492500"/>
            <a:ext cx="1885275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937" y="1314516"/>
            <a:ext cx="10336531" cy="6500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" name="Google Shape;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7692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793790" y="3767018"/>
            <a:ext cx="7670602" cy="737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b="1" i="0" lang="en-US" sz="445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The Optimization Challenge</a:t>
            </a:r>
            <a:endParaRPr b="0" i="0" sz="4450" u="none" cap="none" strike="noStrike"/>
          </a:p>
        </p:txBody>
      </p:sp>
      <p:sp>
        <p:nvSpPr>
          <p:cNvPr id="64" name="Google Shape;64;p13"/>
          <p:cNvSpPr/>
          <p:nvPr/>
        </p:nvSpPr>
        <p:spPr>
          <a:xfrm>
            <a:off x="793790" y="4844296"/>
            <a:ext cx="13042821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Conventional gradient-based methods for training neural networks face limitations, such as becoming trapped in local minima.</a:t>
            </a:r>
            <a:endParaRPr b="0" i="0" sz="1750" u="none" cap="none" strike="noStrike"/>
          </a:p>
        </p:txBody>
      </p:sp>
      <p:sp>
        <p:nvSpPr>
          <p:cNvPr id="65" name="Google Shape;65;p13"/>
          <p:cNvSpPr/>
          <p:nvPr/>
        </p:nvSpPr>
        <p:spPr>
          <a:xfrm>
            <a:off x="793790" y="5689044"/>
            <a:ext cx="6407944" cy="1608773"/>
          </a:xfrm>
          <a:prstGeom prst="roundRect">
            <a:avLst>
              <a:gd fmla="val 9094" name="adj"/>
            </a:avLst>
          </a:prstGeom>
          <a:solidFill>
            <a:srgbClr val="101620">
              <a:alpha val="94901"/>
            </a:srgbClr>
          </a:solidFill>
          <a:ln cap="flat" cmpd="sng" w="30475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6" name="Google Shape;6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310" y="5689044"/>
            <a:ext cx="121920" cy="160877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1142524" y="5946338"/>
            <a:ext cx="3793450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Gradient-Based Limitations</a:t>
            </a:r>
            <a:endParaRPr b="0" i="0" sz="2200" u="none" cap="none" strike="noStrike"/>
          </a:p>
        </p:txBody>
      </p:sp>
      <p:sp>
        <p:nvSpPr>
          <p:cNvPr id="68" name="Google Shape;68;p13"/>
          <p:cNvSpPr/>
          <p:nvPr/>
        </p:nvSpPr>
        <p:spPr>
          <a:xfrm>
            <a:off x="1142524" y="6450925"/>
            <a:ext cx="5801916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Backpropagation is efficient but susceptible to local minima in complex error landscapes.</a:t>
            </a:r>
            <a:endParaRPr b="0" i="0" sz="1750" u="none" cap="none" strike="noStrike"/>
          </a:p>
        </p:txBody>
      </p:sp>
      <p:sp>
        <p:nvSpPr>
          <p:cNvPr id="69" name="Google Shape;69;p13"/>
          <p:cNvSpPr/>
          <p:nvPr/>
        </p:nvSpPr>
        <p:spPr>
          <a:xfrm>
            <a:off x="7428548" y="5689044"/>
            <a:ext cx="6408063" cy="1608773"/>
          </a:xfrm>
          <a:prstGeom prst="roundRect">
            <a:avLst>
              <a:gd fmla="val 9094" name="adj"/>
            </a:avLst>
          </a:prstGeom>
          <a:solidFill>
            <a:srgbClr val="101620">
              <a:alpha val="94901"/>
            </a:srgbClr>
          </a:solidFill>
          <a:ln cap="flat" cmpd="sng" w="30475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0" name="Google Shape;7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8067" y="5689044"/>
            <a:ext cx="121920" cy="160877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/>
          <p:nvPr/>
        </p:nvSpPr>
        <p:spPr>
          <a:xfrm>
            <a:off x="7777282" y="5946338"/>
            <a:ext cx="297370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Need for Alternatives</a:t>
            </a:r>
            <a:endParaRPr b="0" i="0" sz="2200" u="none" cap="none" strike="noStrike"/>
          </a:p>
        </p:txBody>
      </p:sp>
      <p:sp>
        <p:nvSpPr>
          <p:cNvPr id="72" name="Google Shape;72;p13"/>
          <p:cNvSpPr/>
          <p:nvPr/>
        </p:nvSpPr>
        <p:spPr>
          <a:xfrm>
            <a:off x="7777282" y="6450925"/>
            <a:ext cx="5802035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Exploring gradient-free strategies like Particle Swarm Optimization (PSO) for global search.</a:t>
            </a:r>
            <a:endParaRPr b="0" i="0" sz="1750" u="none" cap="none" strike="noStrike"/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8550" y="7552967"/>
            <a:ext cx="2817978" cy="626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793790" y="1424464"/>
            <a:ext cx="13042821" cy="1474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b="1" i="0" lang="en-US" sz="445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Foundational Concept: Feedforward Neural Networks (FNNs)</a:t>
            </a:r>
            <a:endParaRPr b="0" i="0" sz="4450" u="none" cap="none" strike="noStrike"/>
          </a:p>
        </p:txBody>
      </p:sp>
      <p:sp>
        <p:nvSpPr>
          <p:cNvPr id="80" name="Google Shape;80;p14"/>
          <p:cNvSpPr/>
          <p:nvPr/>
        </p:nvSpPr>
        <p:spPr>
          <a:xfrm>
            <a:off x="793790" y="3352324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Information flows unidirectionally through layers of interconnected neurons.</a:t>
            </a:r>
            <a:endParaRPr b="0" i="0" sz="1750" u="none" cap="none" strike="noStrike"/>
          </a:p>
        </p:txBody>
      </p:sp>
      <p:pic>
        <p:nvPicPr>
          <p:cNvPr descr="preencoded.png" id="81" name="Google Shape;8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902273"/>
            <a:ext cx="680442" cy="68044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793790" y="4866203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Core Components</a:t>
            </a:r>
            <a:endParaRPr b="0" i="0" sz="220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793790" y="5370790"/>
            <a:ext cx="4158615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Neurons compute weighted sum of inputs, plus bias, passed through a non-linear activation function.</a:t>
            </a:r>
            <a:endParaRPr b="0" i="0" sz="1750" u="none" cap="none" strike="noStrike"/>
          </a:p>
        </p:txBody>
      </p:sp>
      <p:pic>
        <p:nvPicPr>
          <p:cNvPr descr="preencoded.png" id="84" name="Google Shape;8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5893" y="3902273"/>
            <a:ext cx="680442" cy="68044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/>
          <p:nvPr/>
        </p:nvSpPr>
        <p:spPr>
          <a:xfrm>
            <a:off x="5235893" y="4866203"/>
            <a:ext cx="2924413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Layered Architecture</a:t>
            </a:r>
            <a:endParaRPr b="0" i="0" sz="2200" u="none" cap="none" strike="noStrike"/>
          </a:p>
        </p:txBody>
      </p:sp>
      <p:sp>
        <p:nvSpPr>
          <p:cNvPr id="86" name="Google Shape;86;p14"/>
          <p:cNvSpPr/>
          <p:nvPr/>
        </p:nvSpPr>
        <p:spPr>
          <a:xfrm>
            <a:off x="5235893" y="5370790"/>
            <a:ext cx="4158615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Input, hidden (feature extraction), and output layers.</a:t>
            </a:r>
            <a:endParaRPr b="0" i="0" sz="1750" u="none" cap="none" strike="noStrike"/>
          </a:p>
        </p:txBody>
      </p:sp>
      <p:pic>
        <p:nvPicPr>
          <p:cNvPr descr="preencoded.png" id="87" name="Google Shape;8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7995" y="3902273"/>
            <a:ext cx="680442" cy="68044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/>
          <p:nvPr/>
        </p:nvSpPr>
        <p:spPr>
          <a:xfrm>
            <a:off x="9677995" y="4866203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Loss Function</a:t>
            </a:r>
            <a:endParaRPr b="0" i="0" sz="2200" u="none" cap="none" strike="noStrike"/>
          </a:p>
        </p:txBody>
      </p:sp>
      <p:sp>
        <p:nvSpPr>
          <p:cNvPr id="89" name="Google Shape;89;p14"/>
          <p:cNvSpPr/>
          <p:nvPr/>
        </p:nvSpPr>
        <p:spPr>
          <a:xfrm>
            <a:off x="9677995" y="5370790"/>
            <a:ext cx="4158615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Quantifies error; objective is to minimize loss by tuning weights and biases.</a:t>
            </a:r>
            <a:endParaRPr b="0" i="0" sz="1750" u="none" cap="none" strike="noStrike"/>
          </a:p>
        </p:txBody>
      </p:sp>
      <p:sp>
        <p:nvSpPr>
          <p:cNvPr id="90" name="Google Shape;90;p14"/>
          <p:cNvSpPr/>
          <p:nvPr/>
        </p:nvSpPr>
        <p:spPr>
          <a:xfrm>
            <a:off x="793790" y="6510338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Weights and biases are the tunable parameters the network "learns."</a:t>
            </a:r>
            <a:endParaRPr b="0" i="0" sz="1750" u="none" cap="none" strike="noStrike"/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4675" y="7362825"/>
            <a:ext cx="38957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/>
          <p:nvPr/>
        </p:nvSpPr>
        <p:spPr>
          <a:xfrm>
            <a:off x="733425" y="576263"/>
            <a:ext cx="1316355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48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100"/>
              <a:buFont typeface="Geist"/>
              <a:buNone/>
            </a:pPr>
            <a:r>
              <a:rPr b="1" i="0" lang="en-US" sz="410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Foundational Concept: Particle Swarm Optimization (PSO)</a:t>
            </a:r>
            <a:endParaRPr b="0" i="0" sz="410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733425" y="2357438"/>
            <a:ext cx="13163550" cy="272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50"/>
              <a:buFont typeface="Geist"/>
              <a:buNone/>
            </a:pPr>
            <a:r>
              <a:rPr b="0" i="0" lang="en-US" sz="16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 population-based, stochastic metaheuristic inspired by social behavior (flocks/schools).</a:t>
            </a:r>
            <a:endParaRPr b="0" i="0" sz="1650" u="none" cap="none" strike="noStrike"/>
          </a:p>
        </p:txBody>
      </p:sp>
      <p:sp>
        <p:nvSpPr>
          <p:cNvPr id="99" name="Google Shape;99;p15"/>
          <p:cNvSpPr/>
          <p:nvPr/>
        </p:nvSpPr>
        <p:spPr>
          <a:xfrm>
            <a:off x="733425" y="3101340"/>
            <a:ext cx="471488" cy="471488"/>
          </a:xfrm>
          <a:prstGeom prst="roundRect">
            <a:avLst>
              <a:gd fmla="val 18667" name="adj"/>
            </a:avLst>
          </a:prstGeom>
          <a:solidFill>
            <a:srgbClr val="101620"/>
          </a:solidFill>
          <a:ln cap="flat" cmpd="sng" w="22850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1414463" y="3166824"/>
            <a:ext cx="2619375" cy="340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050"/>
              <a:buFont typeface="Geist"/>
              <a:buNone/>
            </a:pPr>
            <a:r>
              <a:rPr b="1" i="0" lang="en-US" sz="20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Swarm Mechanics</a:t>
            </a:r>
            <a:endParaRPr b="0" i="0" sz="205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1414463" y="3716893"/>
            <a:ext cx="5645110" cy="54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50"/>
              <a:buFont typeface="Geist"/>
              <a:buNone/>
            </a:pPr>
            <a:r>
              <a:rPr b="0" i="0" lang="en-US" sz="16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 swarm of particles, each representing a potential solution (position) with a movement vector (velocity).</a:t>
            </a:r>
            <a:endParaRPr b="0" i="0" sz="1650" u="none" cap="none" strike="noStrike"/>
          </a:p>
        </p:txBody>
      </p:sp>
      <p:sp>
        <p:nvSpPr>
          <p:cNvPr id="102" name="Google Shape;102;p15"/>
          <p:cNvSpPr/>
          <p:nvPr/>
        </p:nvSpPr>
        <p:spPr>
          <a:xfrm>
            <a:off x="733425" y="4680823"/>
            <a:ext cx="471488" cy="471488"/>
          </a:xfrm>
          <a:prstGeom prst="roundRect">
            <a:avLst>
              <a:gd fmla="val 18667" name="adj"/>
            </a:avLst>
          </a:prstGeom>
          <a:solidFill>
            <a:srgbClr val="101620"/>
          </a:solidFill>
          <a:ln cap="flat" cmpd="sng" w="22850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1414463" y="4746308"/>
            <a:ext cx="2619375" cy="340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050"/>
              <a:buFont typeface="Geist"/>
              <a:buNone/>
            </a:pPr>
            <a:r>
              <a:rPr b="1" i="0" lang="en-US" sz="20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Guiding Intelligence</a:t>
            </a:r>
            <a:endParaRPr b="0" i="0" sz="2050" u="none" cap="none" strike="noStrike"/>
          </a:p>
        </p:txBody>
      </p:sp>
      <p:sp>
        <p:nvSpPr>
          <p:cNvPr id="104" name="Google Shape;104;p15"/>
          <p:cNvSpPr/>
          <p:nvPr/>
        </p:nvSpPr>
        <p:spPr>
          <a:xfrm>
            <a:off x="1414463" y="5296376"/>
            <a:ext cx="5645110" cy="54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50"/>
              <a:buFont typeface="Geist"/>
              <a:buNone/>
            </a:pPr>
            <a:r>
              <a:rPr b="0" i="0" lang="en-US" sz="16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Movement is guided by Personal Best (</a:t>
            </a:r>
            <a:r>
              <a:rPr b="1" i="0" lang="en-US" sz="16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pbest</a:t>
            </a:r>
            <a:r>
              <a:rPr b="0" i="0" lang="en-US" sz="16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) and Global Best (</a:t>
            </a:r>
            <a:r>
              <a:rPr b="1" i="0" lang="en-US" sz="16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gbest</a:t>
            </a:r>
            <a:r>
              <a:rPr b="0" i="0" lang="en-US" sz="16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) positions.</a:t>
            </a:r>
            <a:endParaRPr b="0" i="0" sz="1650" u="none" cap="none" strike="noStrike"/>
          </a:p>
        </p:txBody>
      </p:sp>
      <p:sp>
        <p:nvSpPr>
          <p:cNvPr id="105" name="Google Shape;105;p15"/>
          <p:cNvSpPr/>
          <p:nvPr/>
        </p:nvSpPr>
        <p:spPr>
          <a:xfrm>
            <a:off x="733425" y="6260306"/>
            <a:ext cx="471488" cy="471488"/>
          </a:xfrm>
          <a:prstGeom prst="roundRect">
            <a:avLst>
              <a:gd fmla="val 18667" name="adj"/>
            </a:avLst>
          </a:prstGeom>
          <a:solidFill>
            <a:srgbClr val="101620"/>
          </a:solidFill>
          <a:ln cap="flat" cmpd="sng" w="22850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1414463" y="6325791"/>
            <a:ext cx="2619375" cy="340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050"/>
              <a:buFont typeface="Geist"/>
              <a:buNone/>
            </a:pPr>
            <a:r>
              <a:rPr b="1" i="0" lang="en-US" sz="20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Gradient-Free</a:t>
            </a:r>
            <a:endParaRPr b="0" i="0" sz="2050" u="none" cap="none" strike="noStrike"/>
          </a:p>
        </p:txBody>
      </p:sp>
      <p:sp>
        <p:nvSpPr>
          <p:cNvPr id="107" name="Google Shape;107;p15"/>
          <p:cNvSpPr/>
          <p:nvPr/>
        </p:nvSpPr>
        <p:spPr>
          <a:xfrm>
            <a:off x="1414463" y="6875859"/>
            <a:ext cx="5645110" cy="54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50"/>
              <a:buFont typeface="Geist"/>
              <a:buNone/>
            </a:pPr>
            <a:r>
              <a:rPr b="0" i="0" lang="en-US" sz="16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Searches large spaces without requiring gradient information.</a:t>
            </a:r>
            <a:endParaRPr b="0" i="0" sz="1650" u="none" cap="none" strike="noStrike"/>
          </a:p>
        </p:txBody>
      </p:sp>
      <p:sp>
        <p:nvSpPr>
          <p:cNvPr id="108" name="Google Shape;108;p15"/>
          <p:cNvSpPr/>
          <p:nvPr/>
        </p:nvSpPr>
        <p:spPr>
          <a:xfrm>
            <a:off x="7578447" y="3054191"/>
            <a:ext cx="6326148" cy="272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None/>
            </a:pPr>
            <a:r>
              <a:t/>
            </a:r>
            <a:endParaRPr b="0" i="0" sz="1650" u="none" cap="none" strike="noStrike"/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1651" y="7564721"/>
            <a:ext cx="170965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793790" y="1530906"/>
            <a:ext cx="7560707" cy="737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b="1" i="0" lang="en-US" sz="445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PSO: The Update Equations</a:t>
            </a:r>
            <a:endParaRPr b="0" i="0" sz="4450" u="none" cap="none" strike="noStrike"/>
          </a:p>
        </p:txBody>
      </p:sp>
      <p:sp>
        <p:nvSpPr>
          <p:cNvPr id="116" name="Google Shape;116;p16"/>
          <p:cNvSpPr/>
          <p:nvPr/>
        </p:nvSpPr>
        <p:spPr>
          <a:xfrm>
            <a:off x="793790" y="2721650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Particles balance inertia, cognitive component (pbest), and social component (gbest) to update their movement.</a:t>
            </a:r>
            <a:endParaRPr b="0" i="0" sz="1750" u="none" cap="none" strike="noStrike"/>
          </a:p>
        </p:txBody>
      </p:sp>
      <p:sp>
        <p:nvSpPr>
          <p:cNvPr id="117" name="Google Shape;117;p16"/>
          <p:cNvSpPr/>
          <p:nvPr/>
        </p:nvSpPr>
        <p:spPr>
          <a:xfrm>
            <a:off x="793790" y="3303508"/>
            <a:ext cx="13042821" cy="400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/>
          </a:p>
        </p:txBody>
      </p:sp>
      <p:pic>
        <p:nvPicPr>
          <p:cNvPr descr="preencoded.png"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303508"/>
            <a:ext cx="13042821" cy="40016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793790" y="3990737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Velocity Update: Balances current velocity, personal best, and global best.</a:t>
            </a:r>
            <a:endParaRPr b="0" i="0" sz="1750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793790" y="4572595"/>
            <a:ext cx="13042821" cy="393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/>
          </a:p>
        </p:txBody>
      </p:sp>
      <p:pic>
        <p:nvPicPr>
          <p:cNvPr descr="preencoded.png" id="121" name="Google Shape;12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4572595"/>
            <a:ext cx="13042821" cy="39326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/>
          <p:nvPr/>
        </p:nvSpPr>
        <p:spPr>
          <a:xfrm>
            <a:off x="793790" y="5252918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Position Update: New position is current position plus new velocity.</a:t>
            </a:r>
            <a:endParaRPr b="0" i="0" sz="1750" u="none" cap="none" strike="noStrike"/>
          </a:p>
        </p:txBody>
      </p:sp>
      <p:sp>
        <p:nvSpPr>
          <p:cNvPr id="123" name="Google Shape;123;p16"/>
          <p:cNvSpPr/>
          <p:nvPr/>
        </p:nvSpPr>
        <p:spPr>
          <a:xfrm>
            <a:off x="793790" y="5802868"/>
            <a:ext cx="13042821" cy="895707"/>
          </a:xfrm>
          <a:prstGeom prst="roundRect">
            <a:avLst>
              <a:gd fmla="val 10636" name="adj"/>
            </a:avLst>
          </a:prstGeom>
          <a:solidFill>
            <a:srgbClr val="0019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4" name="Google Shape;12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0604" y="6108859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/>
          <p:nvPr/>
        </p:nvSpPr>
        <p:spPr>
          <a:xfrm>
            <a:off x="1530906" y="6086356"/>
            <a:ext cx="1207889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χ is the constriction factor; c1, c2 are acceleration coefficients; r1, r2 are random numbers.</a:t>
            </a:r>
            <a:endParaRPr b="0" i="0" sz="1750" u="none" cap="none" strike="noStrike"/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4675" y="7362825"/>
            <a:ext cx="38957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" name="Google Shape;13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/>
          <p:nvPr/>
        </p:nvSpPr>
        <p:spPr>
          <a:xfrm>
            <a:off x="6280190" y="719495"/>
            <a:ext cx="7556421" cy="1474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b="1" i="0" lang="en-US" sz="445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Synthesizing PSO and Neural Networks</a:t>
            </a:r>
            <a:endParaRPr b="0" i="0" sz="4450" u="none" cap="none" strike="noStrike"/>
          </a:p>
        </p:txBody>
      </p:sp>
      <p:sp>
        <p:nvSpPr>
          <p:cNvPr id="134" name="Google Shape;134;p17"/>
          <p:cNvSpPr/>
          <p:nvPr/>
        </p:nvSpPr>
        <p:spPr>
          <a:xfrm>
            <a:off x="6280190" y="2533888"/>
            <a:ext cx="75564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Reframing network training as a global optimization problem for PSO.</a:t>
            </a:r>
            <a:endParaRPr b="0" i="0" sz="1750" u="none" cap="none" strike="noStrike"/>
          </a:p>
        </p:txBody>
      </p:sp>
      <p:pic>
        <p:nvPicPr>
          <p:cNvPr descr="preencoded.png" id="135" name="Google Shape;13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3450193"/>
            <a:ext cx="3664744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6280190" y="3624501"/>
            <a:ext cx="308419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Encoding the Network</a:t>
            </a:r>
            <a:endParaRPr b="0" i="0" sz="2200" u="none" cap="none" strike="noStrike"/>
          </a:p>
        </p:txBody>
      </p:sp>
      <p:sp>
        <p:nvSpPr>
          <p:cNvPr id="137" name="Google Shape;137;p17"/>
          <p:cNvSpPr/>
          <p:nvPr/>
        </p:nvSpPr>
        <p:spPr>
          <a:xfrm>
            <a:off x="6280190" y="4129088"/>
            <a:ext cx="3664744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All weights and biases are flattened into a single vector, which becomes the particle's </a:t>
            </a:r>
            <a:r>
              <a:rPr b="1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position</a:t>
            </a: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.</a:t>
            </a:r>
            <a:endParaRPr b="0" i="0" sz="1750" u="none" cap="none" strike="noStrike"/>
          </a:p>
        </p:txBody>
      </p:sp>
      <p:pic>
        <p:nvPicPr>
          <p:cNvPr descr="preencoded.png" id="138" name="Google Shape;13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71748" y="3450193"/>
            <a:ext cx="3664863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/>
          <p:nvPr/>
        </p:nvSpPr>
        <p:spPr>
          <a:xfrm>
            <a:off x="10171748" y="3624501"/>
            <a:ext cx="28353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Loss as Fitness</a:t>
            </a:r>
            <a:endParaRPr b="0" i="0" sz="2200" u="none" cap="none" strike="noStrike"/>
          </a:p>
        </p:txBody>
      </p:sp>
      <p:sp>
        <p:nvSpPr>
          <p:cNvPr id="140" name="Google Shape;140;p17"/>
          <p:cNvSpPr/>
          <p:nvPr/>
        </p:nvSpPr>
        <p:spPr>
          <a:xfrm>
            <a:off x="10171748" y="4129088"/>
            <a:ext cx="3664863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The network's loss function (e.g., MSE) serves as the PSO's </a:t>
            </a:r>
            <a:r>
              <a:rPr b="1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fitness function</a:t>
            </a: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. Lower loss = better fitness.</a:t>
            </a:r>
            <a:endParaRPr b="0" i="0" sz="1750" u="none" cap="none" strike="noStrike"/>
          </a:p>
        </p:txBody>
      </p:sp>
      <p:pic>
        <p:nvPicPr>
          <p:cNvPr descr="preencoded.png" id="141" name="Google Shape;14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90" y="6048851"/>
            <a:ext cx="7556421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/>
          <p:nvPr/>
        </p:nvSpPr>
        <p:spPr>
          <a:xfrm>
            <a:off x="6280190" y="6245781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Optimization Loop</a:t>
            </a:r>
            <a:endParaRPr b="0" i="0" sz="2200" u="none" cap="none" strike="noStrike"/>
          </a:p>
        </p:txBody>
      </p:sp>
      <p:sp>
        <p:nvSpPr>
          <p:cNvPr id="143" name="Google Shape;143;p17"/>
          <p:cNvSpPr/>
          <p:nvPr/>
        </p:nvSpPr>
        <p:spPr>
          <a:xfrm>
            <a:off x="6280190" y="6750368"/>
            <a:ext cx="7556421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Swarm is initialized, fitness evaluated, and particles iteratively update position/velocity until termination criterion is met.</a:t>
            </a:r>
            <a:endParaRPr b="0" i="0" sz="1750" u="none" cap="none" strike="noStrike"/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01870" y="7644766"/>
            <a:ext cx="2628540" cy="584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793790" y="1486495"/>
            <a:ext cx="10729436" cy="737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b="1" i="0" lang="en-US" sz="445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PSO vs. Gradient Descent: Comparison</a:t>
            </a:r>
            <a:endParaRPr b="0" i="0" sz="4450" u="none" cap="none" strike="noStrike"/>
          </a:p>
        </p:txBody>
      </p:sp>
      <p:sp>
        <p:nvSpPr>
          <p:cNvPr id="151" name="Google Shape;151;p18"/>
          <p:cNvSpPr/>
          <p:nvPr/>
        </p:nvSpPr>
        <p:spPr>
          <a:xfrm>
            <a:off x="793790" y="2677239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Two fundamentally different optimization philosophies with distinct trade-offs.</a:t>
            </a:r>
            <a:endParaRPr b="0" i="0" sz="1750" u="none" cap="none" strike="noStrike"/>
          </a:p>
        </p:txBody>
      </p:sp>
      <p:sp>
        <p:nvSpPr>
          <p:cNvPr id="152" name="Google Shape;152;p18"/>
          <p:cNvSpPr/>
          <p:nvPr/>
        </p:nvSpPr>
        <p:spPr>
          <a:xfrm>
            <a:off x="793790" y="3227189"/>
            <a:ext cx="13042821" cy="3515916"/>
          </a:xfrm>
          <a:prstGeom prst="roundRect">
            <a:avLst>
              <a:gd fmla="val 2710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801410" y="3234809"/>
            <a:ext cx="13027581" cy="582216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1028343" y="3378518"/>
            <a:ext cx="4102179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Method Class</a:t>
            </a:r>
            <a:endParaRPr b="0" i="0" sz="1750" u="none" cap="none" strike="noStrike"/>
          </a:p>
        </p:txBody>
      </p:sp>
      <p:sp>
        <p:nvSpPr>
          <p:cNvPr id="155" name="Google Shape;155;p18"/>
          <p:cNvSpPr/>
          <p:nvPr/>
        </p:nvSpPr>
        <p:spPr>
          <a:xfrm>
            <a:off x="5591770" y="3378518"/>
            <a:ext cx="3446978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PSO</a:t>
            </a:r>
            <a:endParaRPr b="0" i="0" sz="1750" u="none" cap="none" strike="noStrike"/>
          </a:p>
        </p:txBody>
      </p:sp>
      <p:sp>
        <p:nvSpPr>
          <p:cNvPr id="156" name="Google Shape;156;p18"/>
          <p:cNvSpPr/>
          <p:nvPr/>
        </p:nvSpPr>
        <p:spPr>
          <a:xfrm>
            <a:off x="9499997" y="3378518"/>
            <a:ext cx="4102179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Traditional</a:t>
            </a:r>
            <a:endParaRPr b="0" i="0" sz="1750" u="none" cap="none" strike="noStrike"/>
          </a:p>
        </p:txBody>
      </p:sp>
      <p:sp>
        <p:nvSpPr>
          <p:cNvPr id="157" name="Google Shape;157;p18"/>
          <p:cNvSpPr/>
          <p:nvPr/>
        </p:nvSpPr>
        <p:spPr>
          <a:xfrm>
            <a:off x="801410" y="3817025"/>
            <a:ext cx="13027581" cy="582216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1028343" y="3960733"/>
            <a:ext cx="4102179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Derivative</a:t>
            </a:r>
            <a:endParaRPr b="0" i="0" sz="1750" u="none" cap="none" strike="noStrike"/>
          </a:p>
        </p:txBody>
      </p:sp>
      <p:sp>
        <p:nvSpPr>
          <p:cNvPr id="159" name="Google Shape;159;p18"/>
          <p:cNvSpPr/>
          <p:nvPr/>
        </p:nvSpPr>
        <p:spPr>
          <a:xfrm>
            <a:off x="5591770" y="3960733"/>
            <a:ext cx="3446978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None required</a:t>
            </a:r>
            <a:endParaRPr b="0" i="0" sz="1750" u="none" cap="none" strike="noStrike"/>
          </a:p>
        </p:txBody>
      </p:sp>
      <p:sp>
        <p:nvSpPr>
          <p:cNvPr id="160" name="Google Shape;160;p18"/>
          <p:cNvSpPr/>
          <p:nvPr/>
        </p:nvSpPr>
        <p:spPr>
          <a:xfrm>
            <a:off x="9499997" y="3960733"/>
            <a:ext cx="4102179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Requires differentiable functions</a:t>
            </a:r>
            <a:endParaRPr b="0" i="0" sz="1750" u="none" cap="none" strike="noStrike"/>
          </a:p>
        </p:txBody>
      </p:sp>
      <p:sp>
        <p:nvSpPr>
          <p:cNvPr id="161" name="Google Shape;161;p18"/>
          <p:cNvSpPr/>
          <p:nvPr/>
        </p:nvSpPr>
        <p:spPr>
          <a:xfrm>
            <a:off x="801410" y="4399240"/>
            <a:ext cx="13027581" cy="87701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1028343" y="4542949"/>
            <a:ext cx="4102179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Local Minima</a:t>
            </a:r>
            <a:endParaRPr b="0" i="0" sz="1750" u="none" cap="none" strike="noStrike"/>
          </a:p>
        </p:txBody>
      </p:sp>
      <p:sp>
        <p:nvSpPr>
          <p:cNvPr id="163" name="Google Shape;163;p18"/>
          <p:cNvSpPr/>
          <p:nvPr/>
        </p:nvSpPr>
        <p:spPr>
          <a:xfrm>
            <a:off x="5591770" y="4542949"/>
            <a:ext cx="3446978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Less likely to be trapped</a:t>
            </a:r>
            <a:endParaRPr b="0" i="0" sz="1750" u="none" cap="none" strike="noStrike"/>
          </a:p>
        </p:txBody>
      </p:sp>
      <p:sp>
        <p:nvSpPr>
          <p:cNvPr id="164" name="Google Shape;164;p18"/>
          <p:cNvSpPr/>
          <p:nvPr/>
        </p:nvSpPr>
        <p:spPr>
          <a:xfrm>
            <a:off x="9499997" y="4542949"/>
            <a:ext cx="4102179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Prone to converging to nearest minimum</a:t>
            </a:r>
            <a:endParaRPr b="0" i="0" sz="1750" u="none" cap="none" strike="noStrike"/>
          </a:p>
        </p:txBody>
      </p:sp>
      <p:sp>
        <p:nvSpPr>
          <p:cNvPr id="165" name="Google Shape;165;p18"/>
          <p:cNvSpPr/>
          <p:nvPr/>
        </p:nvSpPr>
        <p:spPr>
          <a:xfrm>
            <a:off x="801410" y="5276255"/>
            <a:ext cx="13027581" cy="87701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1028343" y="5419963"/>
            <a:ext cx="4102179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Computational Cost</a:t>
            </a:r>
            <a:endParaRPr b="0" i="0" sz="1750" u="none" cap="none" strike="noStrike"/>
          </a:p>
        </p:txBody>
      </p:sp>
      <p:sp>
        <p:nvSpPr>
          <p:cNvPr id="167" name="Google Shape;167;p18"/>
          <p:cNvSpPr/>
          <p:nvPr/>
        </p:nvSpPr>
        <p:spPr>
          <a:xfrm>
            <a:off x="5591770" y="5419963"/>
            <a:ext cx="3446978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High (many forward passes per iteration)</a:t>
            </a:r>
            <a:endParaRPr b="0" i="0" sz="1750" u="none" cap="none" strike="noStrike"/>
          </a:p>
        </p:txBody>
      </p:sp>
      <p:sp>
        <p:nvSpPr>
          <p:cNvPr id="168" name="Google Shape;168;p18"/>
          <p:cNvSpPr/>
          <p:nvPr/>
        </p:nvSpPr>
        <p:spPr>
          <a:xfrm>
            <a:off x="9499997" y="5419963"/>
            <a:ext cx="4102179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Lower (one forward/backward pass)</a:t>
            </a:r>
            <a:endParaRPr b="0" i="0" sz="1750" u="none" cap="none" strike="noStrike"/>
          </a:p>
        </p:txBody>
      </p:sp>
      <p:sp>
        <p:nvSpPr>
          <p:cNvPr id="169" name="Google Shape;169;p18"/>
          <p:cNvSpPr/>
          <p:nvPr/>
        </p:nvSpPr>
        <p:spPr>
          <a:xfrm>
            <a:off x="801410" y="6153269"/>
            <a:ext cx="13027581" cy="582216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1028343" y="6296978"/>
            <a:ext cx="4102179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Scalability</a:t>
            </a:r>
            <a:endParaRPr b="0" i="0" sz="1750" u="none" cap="none" strike="noStrike"/>
          </a:p>
        </p:txBody>
      </p:sp>
      <p:sp>
        <p:nvSpPr>
          <p:cNvPr id="171" name="Google Shape;171;p18"/>
          <p:cNvSpPr/>
          <p:nvPr/>
        </p:nvSpPr>
        <p:spPr>
          <a:xfrm>
            <a:off x="5591770" y="6296978"/>
            <a:ext cx="3446978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Poor (Curse of Dimensionality)</a:t>
            </a:r>
            <a:endParaRPr b="0" i="0" sz="1750" u="none" cap="none" strike="noStrike"/>
          </a:p>
        </p:txBody>
      </p:sp>
      <p:sp>
        <p:nvSpPr>
          <p:cNvPr id="172" name="Google Shape;172;p18"/>
          <p:cNvSpPr/>
          <p:nvPr/>
        </p:nvSpPr>
        <p:spPr>
          <a:xfrm>
            <a:off x="9499997" y="6296978"/>
            <a:ext cx="4102179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Excellent (Standard for deep networks)</a:t>
            </a:r>
            <a:endParaRPr b="0" i="0" sz="1750" u="none" cap="none" strike="noStrike"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4675" y="7317700"/>
            <a:ext cx="38957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/>
          <p:nvPr/>
        </p:nvSpPr>
        <p:spPr>
          <a:xfrm>
            <a:off x="793790" y="1967746"/>
            <a:ext cx="9978271" cy="737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b="1" i="0" lang="en-US" sz="445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Inherent Challenges of PSO Training</a:t>
            </a:r>
            <a:endParaRPr b="0" i="0" sz="4450" u="none" cap="none" strike="noStrike"/>
          </a:p>
        </p:txBody>
      </p:sp>
      <p:sp>
        <p:nvSpPr>
          <p:cNvPr id="180" name="Google Shape;180;p19"/>
          <p:cNvSpPr/>
          <p:nvPr/>
        </p:nvSpPr>
        <p:spPr>
          <a:xfrm>
            <a:off x="793790" y="3158490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Limitations prevent PSO from being the standard for large-scale deep learning.</a:t>
            </a:r>
            <a:endParaRPr b="0" i="0" sz="1750" u="none" cap="none" strike="noStrike"/>
          </a:p>
        </p:txBody>
      </p:sp>
      <p:sp>
        <p:nvSpPr>
          <p:cNvPr id="181" name="Google Shape;181;p19"/>
          <p:cNvSpPr/>
          <p:nvPr/>
        </p:nvSpPr>
        <p:spPr>
          <a:xfrm>
            <a:off x="793790" y="4048601"/>
            <a:ext cx="6407944" cy="2213253"/>
          </a:xfrm>
          <a:prstGeom prst="roundRect">
            <a:avLst>
              <a:gd fmla="val 6610" name="adj"/>
            </a:avLst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2" name="Google Shape;18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4018121"/>
            <a:ext cx="6407944" cy="12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3" name="Google Shape;18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540" y="3708440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4" name="Google Shape;18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1614" y="3912513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/>
          <p:nvPr/>
        </p:nvSpPr>
        <p:spPr>
          <a:xfrm>
            <a:off x="1051084" y="4615577"/>
            <a:ext cx="329755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Curse of Dimensionality</a:t>
            </a:r>
            <a:endParaRPr b="0" i="0" sz="2200" u="none" cap="none" strike="noStrike"/>
          </a:p>
        </p:txBody>
      </p:sp>
      <p:sp>
        <p:nvSpPr>
          <p:cNvPr id="186" name="Google Shape;186;p19"/>
          <p:cNvSpPr/>
          <p:nvPr/>
        </p:nvSpPr>
        <p:spPr>
          <a:xfrm>
            <a:off x="1051084" y="5120164"/>
            <a:ext cx="5893356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Performance degrades significantly with increasing parameters (dimensions). Infeasible for modern networks with millions of weights.</a:t>
            </a:r>
            <a:endParaRPr b="0" i="0" sz="1750" u="none" cap="none" strike="noStrike"/>
          </a:p>
        </p:txBody>
      </p:sp>
      <p:sp>
        <p:nvSpPr>
          <p:cNvPr id="187" name="Google Shape;187;p19"/>
          <p:cNvSpPr/>
          <p:nvPr/>
        </p:nvSpPr>
        <p:spPr>
          <a:xfrm>
            <a:off x="7428548" y="4048601"/>
            <a:ext cx="6408063" cy="2213253"/>
          </a:xfrm>
          <a:prstGeom prst="roundRect">
            <a:avLst>
              <a:gd fmla="val 6610" name="adj"/>
            </a:avLst>
          </a:prstGeom>
          <a:solidFill>
            <a:srgbClr val="101620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8" name="Google Shape;1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8548" y="4018121"/>
            <a:ext cx="6408063" cy="12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9" name="Google Shape;18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2298" y="3708440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0" name="Google Shape;19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6371" y="3912513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/>
          <p:nvPr/>
        </p:nvSpPr>
        <p:spPr>
          <a:xfrm>
            <a:off x="7685842" y="4615577"/>
            <a:ext cx="3357920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Premature Convergence</a:t>
            </a:r>
            <a:endParaRPr b="0" i="0" sz="2200" u="none" cap="none" strike="noStrike"/>
          </a:p>
        </p:txBody>
      </p:sp>
      <p:sp>
        <p:nvSpPr>
          <p:cNvPr id="192" name="Google Shape;192;p19"/>
          <p:cNvSpPr/>
          <p:nvPr/>
        </p:nvSpPr>
        <p:spPr>
          <a:xfrm>
            <a:off x="7685842" y="5120164"/>
            <a:ext cx="5893475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Swarm may converge too quickly on a suboptimal gbest, losing diversity and exploration capability.</a:t>
            </a:r>
            <a:endParaRPr b="0" i="0" sz="1750" u="none" cap="none" strike="noStrike"/>
          </a:p>
        </p:txBody>
      </p:sp>
      <p:pic>
        <p:nvPicPr>
          <p:cNvPr id="193" name="Google Shape;19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34675" y="7362825"/>
            <a:ext cx="38957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/>
          <p:nvPr/>
        </p:nvSpPr>
        <p:spPr>
          <a:xfrm>
            <a:off x="793790" y="686991"/>
            <a:ext cx="9205436" cy="737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b="1" i="0" lang="en-US" sz="445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Conclusion: Evolving Role of PSO</a:t>
            </a:r>
            <a:endParaRPr b="0" i="0" sz="4450" u="none" cap="none" strike="noStrike"/>
          </a:p>
        </p:txBody>
      </p:sp>
      <p:sp>
        <p:nvSpPr>
          <p:cNvPr id="200" name="Google Shape;200;p20"/>
          <p:cNvSpPr/>
          <p:nvPr/>
        </p:nvSpPr>
        <p:spPr>
          <a:xfrm>
            <a:off x="793790" y="1877735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PSO is not a replacement for gradient descent, but a powerful complement.</a:t>
            </a:r>
            <a:endParaRPr b="0" i="0" sz="1750" u="none" cap="none" strike="noStrike"/>
          </a:p>
        </p:txBody>
      </p:sp>
      <p:sp>
        <p:nvSpPr>
          <p:cNvPr id="201" name="Google Shape;201;p20"/>
          <p:cNvSpPr/>
          <p:nvPr/>
        </p:nvSpPr>
        <p:spPr>
          <a:xfrm>
            <a:off x="2197418" y="2936796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Global Search</a:t>
            </a:r>
            <a:endParaRPr b="0" i="0" sz="2200" u="none" cap="none" strike="noStrike"/>
          </a:p>
        </p:txBody>
      </p:sp>
      <p:sp>
        <p:nvSpPr>
          <p:cNvPr id="202" name="Google Shape;202;p20"/>
          <p:cNvSpPr/>
          <p:nvPr/>
        </p:nvSpPr>
        <p:spPr>
          <a:xfrm>
            <a:off x="793790" y="3441382"/>
            <a:ext cx="4238863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Navigates complex, multimodal loss landscapes.</a:t>
            </a:r>
            <a:endParaRPr b="0" i="0" sz="1750" u="none" cap="none" strike="noStrike"/>
          </a:p>
        </p:txBody>
      </p:sp>
      <p:pic>
        <p:nvPicPr>
          <p:cNvPr descr="preencoded.png" id="203" name="Google Shape;2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427684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4" name="Google Shape;20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4362" y="3719393"/>
            <a:ext cx="318968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/>
          <p:nvPr/>
        </p:nvSpPr>
        <p:spPr>
          <a:xfrm>
            <a:off x="9597628" y="2936796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Better Initialization</a:t>
            </a:r>
            <a:endParaRPr b="0" i="0" sz="2200" u="none" cap="none" strike="noStrike"/>
          </a:p>
        </p:txBody>
      </p:sp>
      <p:sp>
        <p:nvSpPr>
          <p:cNvPr id="206" name="Google Shape;206;p20"/>
          <p:cNvSpPr/>
          <p:nvPr/>
        </p:nvSpPr>
        <p:spPr>
          <a:xfrm>
            <a:off x="9597628" y="3441382"/>
            <a:ext cx="4238982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Provides excellent starting points for gradient methods.</a:t>
            </a:r>
            <a:endParaRPr b="0" i="0" sz="1750" u="none" cap="none" strike="noStrike"/>
          </a:p>
        </p:txBody>
      </p:sp>
      <p:pic>
        <p:nvPicPr>
          <p:cNvPr descr="preencoded.png" id="207" name="Google Shape;20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427684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86713" y="3719393"/>
            <a:ext cx="318968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/>
          <p:nvPr/>
        </p:nvSpPr>
        <p:spPr>
          <a:xfrm>
            <a:off x="9597628" y="5389364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Architecture Tuning</a:t>
            </a:r>
            <a:endParaRPr b="0" i="0" sz="2200" u="none" cap="none" strike="noStrike"/>
          </a:p>
        </p:txBody>
      </p:sp>
      <p:sp>
        <p:nvSpPr>
          <p:cNvPr id="210" name="Google Shape;210;p20"/>
          <p:cNvSpPr/>
          <p:nvPr/>
        </p:nvSpPr>
        <p:spPr>
          <a:xfrm>
            <a:off x="9597628" y="5893951"/>
            <a:ext cx="4238982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Excels in optimizing non-differentiable network structures.</a:t>
            </a:r>
            <a:endParaRPr b="0" i="0" sz="1750" u="none" cap="none" strike="noStrike"/>
          </a:p>
        </p:txBody>
      </p:sp>
      <p:pic>
        <p:nvPicPr>
          <p:cNvPr descr="preencoded.png" id="211" name="Google Shape;21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653" y="2427684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86713" y="5381744"/>
            <a:ext cx="318968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0"/>
          <p:cNvSpPr/>
          <p:nvPr/>
        </p:nvSpPr>
        <p:spPr>
          <a:xfrm>
            <a:off x="2197418" y="5389364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Robust Frameworks</a:t>
            </a:r>
            <a:endParaRPr b="0" i="0" sz="2200" u="none" cap="none" strike="noStrike"/>
          </a:p>
        </p:txBody>
      </p:sp>
      <p:sp>
        <p:nvSpPr>
          <p:cNvPr id="214" name="Google Shape;214;p20"/>
          <p:cNvSpPr/>
          <p:nvPr/>
        </p:nvSpPr>
        <p:spPr>
          <a:xfrm>
            <a:off x="793790" y="5893951"/>
            <a:ext cx="4238863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Contributes to more robust and powerful optimization systems.</a:t>
            </a:r>
            <a:endParaRPr b="0" i="0" sz="1750" u="none" cap="none" strike="noStrike"/>
          </a:p>
        </p:txBody>
      </p:sp>
      <p:pic>
        <p:nvPicPr>
          <p:cNvPr descr="preencoded.png" id="215" name="Google Shape;215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2653" y="2427684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6" name="Google Shape;216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24362" y="5381744"/>
            <a:ext cx="318968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0"/>
          <p:cNvSpPr/>
          <p:nvPr/>
        </p:nvSpPr>
        <p:spPr>
          <a:xfrm>
            <a:off x="793790" y="7247811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PSO's future is in hybrid and neuroevolutionary models.</a:t>
            </a:r>
            <a:endParaRPr b="0" i="0" sz="1750" u="none" cap="none" strike="noStrike"/>
          </a:p>
        </p:txBody>
      </p:sp>
      <p:pic>
        <p:nvPicPr>
          <p:cNvPr id="218" name="Google Shape;218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734676" y="7362825"/>
            <a:ext cx="38957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